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4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9" r:id="rId3"/>
    <p:sldId id="257" r:id="rId4"/>
    <p:sldId id="261" r:id="rId5"/>
    <p:sldId id="262" r:id="rId6"/>
    <p:sldId id="263" r:id="rId7"/>
    <p:sldId id="266" r:id="rId8"/>
    <p:sldId id="260" r:id="rId9"/>
    <p:sldId id="271" r:id="rId10"/>
    <p:sldId id="265" r:id="rId11"/>
    <p:sldId id="267" r:id="rId12"/>
    <p:sldId id="269" r:id="rId13"/>
    <p:sldId id="268" r:id="rId14"/>
    <p:sldId id="274" r:id="rId15"/>
    <p:sldId id="273" r:id="rId16"/>
  </p:sldIdLst>
  <p:sldSz cx="9144000" cy="6858000" type="screen4x3"/>
  <p:notesSz cx="6904038" cy="9220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5pPr>
    <a:lvl6pPr marL="22860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6pPr>
    <a:lvl7pPr marL="27432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7pPr>
    <a:lvl8pPr marL="32004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8pPr>
    <a:lvl9pPr marL="36576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6600"/>
    <a:srgbClr val="000066"/>
    <a:srgbClr val="FFFF99"/>
    <a:srgbClr val="969696"/>
    <a:srgbClr val="CCFFFF"/>
    <a:srgbClr val="5C090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22"/>
    <p:restoredTop sz="93679"/>
  </p:normalViewPr>
  <p:slideViewPr>
    <p:cSldViewPr>
      <p:cViewPr>
        <p:scale>
          <a:sx n="114" d="100"/>
          <a:sy n="114" d="100"/>
        </p:scale>
        <p:origin x="1960" y="832"/>
      </p:cViewPr>
      <p:guideLst>
        <p:guide orient="horz" pos="211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4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4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4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</a:defRPr>
            </a:lvl1pPr>
          </a:lstStyle>
          <a:p>
            <a:pPr>
              <a:defRPr/>
            </a:pPr>
            <a:fld id="{3D35F818-8F95-4D4B-8511-C68E4BFDA96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34334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7763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0750" y="4379913"/>
            <a:ext cx="5062538" cy="414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0"/>
            <a:r>
              <a:rPr lang="en-US" noProof="0"/>
              <a:t>Second level</a:t>
            </a:r>
          </a:p>
          <a:p>
            <a:pPr lvl="0"/>
            <a:r>
              <a:rPr lang="en-US" noProof="0"/>
              <a:t>Third level</a:t>
            </a:r>
          </a:p>
          <a:p>
            <a:pPr lvl="0"/>
            <a:r>
              <a:rPr lang="en-US" noProof="0"/>
              <a:t>Fourth level</a:t>
            </a:r>
          </a:p>
          <a:p>
            <a:pPr lvl="0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</a:defRPr>
            </a:lvl1pPr>
          </a:lstStyle>
          <a:p>
            <a:pPr>
              <a:defRPr/>
            </a:pPr>
            <a:fld id="{ED3BBFB6-EA16-814E-8BA7-170BD94223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21131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692150"/>
            <a:ext cx="4610100" cy="34575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00" cy="41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sldNum" idx="12"/>
          </p:nvPr>
        </p:nvSpPr>
        <p:spPr>
          <a:xfrm>
            <a:off x="3911600" y="8759825"/>
            <a:ext cx="2992500" cy="460500"/>
          </a:xfrm>
          <a:prstGeom prst="rect">
            <a:avLst/>
          </a:prstGeom>
        </p:spPr>
        <p:txBody>
          <a:bodyPr spcFirstLastPara="1" wrap="square" lIns="92125" tIns="46050" rIns="92125" bIns="4605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8278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692150"/>
            <a:ext cx="4610100" cy="34575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00" cy="41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sldNum" idx="12"/>
          </p:nvPr>
        </p:nvSpPr>
        <p:spPr>
          <a:xfrm>
            <a:off x="3911600" y="8759825"/>
            <a:ext cx="2992500" cy="460500"/>
          </a:xfrm>
          <a:prstGeom prst="rect">
            <a:avLst/>
          </a:prstGeom>
        </p:spPr>
        <p:txBody>
          <a:bodyPr spcFirstLastPara="1" wrap="square" lIns="92125" tIns="46050" rIns="92125" bIns="4605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10503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692150"/>
            <a:ext cx="4610100" cy="34575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00" cy="41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3911600" y="8759825"/>
            <a:ext cx="2992500" cy="460500"/>
          </a:xfrm>
          <a:prstGeom prst="rect">
            <a:avLst/>
          </a:prstGeom>
        </p:spPr>
        <p:txBody>
          <a:bodyPr spcFirstLastPara="1" wrap="square" lIns="92125" tIns="46050" rIns="92125" bIns="4605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02049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692150"/>
            <a:ext cx="4610100" cy="34575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00" cy="41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3911600" y="8759825"/>
            <a:ext cx="2992500" cy="460500"/>
          </a:xfrm>
          <a:prstGeom prst="rect">
            <a:avLst/>
          </a:prstGeom>
        </p:spPr>
        <p:txBody>
          <a:bodyPr spcFirstLastPara="1" wrap="square" lIns="92125" tIns="46050" rIns="92125" bIns="4605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205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1147763" y="692150"/>
            <a:ext cx="4610100" cy="345757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20750" y="4379913"/>
            <a:ext cx="5062500" cy="414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3911600" y="8759825"/>
            <a:ext cx="2992500" cy="460500"/>
          </a:xfrm>
          <a:prstGeom prst="rect">
            <a:avLst/>
          </a:prstGeom>
        </p:spPr>
        <p:txBody>
          <a:bodyPr spcFirstLastPara="1" wrap="square" lIns="92125" tIns="46050" rIns="92125" bIns="4605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5215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8"/>
          <p:cNvSpPr txBox="1">
            <a:spLocks noChangeArrowheads="1"/>
          </p:cNvSpPr>
          <p:nvPr/>
        </p:nvSpPr>
        <p:spPr bwMode="auto">
          <a:xfrm>
            <a:off x="8739188" y="214313"/>
            <a:ext cx="74612" cy="214312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9pPr>
          </a:lstStyle>
          <a:p>
            <a:pPr>
              <a:defRPr/>
            </a:pPr>
            <a:r>
              <a:rPr lang="en-US" altLang="en-US" sz="800">
                <a:solidFill>
                  <a:srgbClr val="FFFFFF"/>
                </a:solidFill>
                <a:latin typeface="Arial" charset="0"/>
              </a:rPr>
              <a:t>®</a:t>
            </a:r>
          </a:p>
        </p:txBody>
      </p:sp>
      <p:pic>
        <p:nvPicPr>
          <p:cNvPr id="5" name="Picture 10" descr="OGC header 2010122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 descr="Picture 7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1000" y="6096000"/>
            <a:ext cx="1381125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38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3276600"/>
            <a:ext cx="7772400" cy="1143000"/>
          </a:xfrm>
        </p:spPr>
        <p:txBody>
          <a:bodyPr/>
          <a:lstStyle>
            <a:lvl1pPr>
              <a:defRPr sz="3200">
                <a:latin typeface="Arial Black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6387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4572000"/>
            <a:ext cx="6400800" cy="1371600"/>
          </a:xfr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092E5C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3009900" y="6400800"/>
            <a:ext cx="3276600" cy="304800"/>
          </a:xfrm>
        </p:spPr>
        <p:txBody>
          <a:bodyPr/>
          <a:lstStyle>
            <a:lvl1pPr>
              <a:defRPr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11" name="Text Box 5"/>
          <p:cNvSpPr txBox="1">
            <a:spLocks noChangeArrowheads="1"/>
          </p:cNvSpPr>
          <p:nvPr userDrawn="1"/>
        </p:nvSpPr>
        <p:spPr bwMode="auto">
          <a:xfrm>
            <a:off x="4453322" y="1101689"/>
            <a:ext cx="1109278" cy="246221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 algn="ctr">
              <a:defRPr/>
            </a:pPr>
            <a:r>
              <a:rPr lang="en-US">
                <a:latin typeface="Arial" charset="0"/>
              </a:rPr>
              <a:t>Meeting Sponsors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E095AE48-3AFF-E844-9854-68D16993C99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58844" y="1403043"/>
            <a:ext cx="1603889" cy="9735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66CF769B-FF2F-AA4A-AAA1-E00F953752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0" y="2590800"/>
            <a:ext cx="3048000" cy="571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CABB6500-896C-6C4A-9C35-7203A600A731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04220" y="1576160"/>
            <a:ext cx="2077779" cy="9860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0F916D71-237F-FA4F-9EAA-03F9F53843F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99518" y="1576160"/>
            <a:ext cx="1177082" cy="117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36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25F5C08-9863-464B-8ADE-A89BC410905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94566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5288" y="136525"/>
            <a:ext cx="2170112" cy="6034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1775" y="136525"/>
            <a:ext cx="6361113" cy="6034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A3E5D2-22FF-DE40-BB45-5904AFD691A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7656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9BF124-AF04-5448-81DF-7A81BF3CA4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5088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096FCB-D23A-A24C-9D82-3F41F4AC5DA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372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075" y="1279525"/>
            <a:ext cx="41529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75" y="1279525"/>
            <a:ext cx="41529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966CF4-B06C-C644-947A-3193A300C1B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6163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46F97B-9CFF-B245-85B9-914B1C89C3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215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045999-4989-CE46-9052-5F6CD8C2D65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904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4E257F-3AC2-0942-956E-433F540C01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467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35DC85-1E39-6F45-8D26-88CB57EE5C7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751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0941DA-054F-A74C-AF1A-5876988B7CF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5985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5"/>
          <p:cNvPicPr>
            <a:picLocks noChangeAspect="1" noChangeArrowheads="1"/>
          </p:cNvPicPr>
          <p:nvPr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5125" y="776288"/>
            <a:ext cx="8455025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1775" y="136525"/>
            <a:ext cx="868362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6075" y="1279525"/>
            <a:ext cx="8458200" cy="489108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62852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73388" y="6553200"/>
            <a:ext cx="32004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900" b="0">
                <a:solidFill>
                  <a:srgbClr val="092E5C"/>
                </a:solidFill>
                <a:latin typeface="Arial" charset="0"/>
              </a:defRPr>
            </a:lvl1pPr>
          </a:lstStyle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46285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96100" y="6553200"/>
            <a:ext cx="1905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900" b="0">
                <a:solidFill>
                  <a:srgbClr val="092E5C"/>
                </a:solidFill>
                <a:latin typeface="Arial" charset="0"/>
              </a:defRPr>
            </a:lvl1pPr>
          </a:lstStyle>
          <a:p>
            <a:pPr>
              <a:defRPr/>
            </a:pPr>
            <a:fld id="{27D0F9EB-4EAC-1044-9312-C01285DE51F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031" name="Text Box 16"/>
          <p:cNvSpPr txBox="1">
            <a:spLocks noChangeArrowheads="1"/>
          </p:cNvSpPr>
          <p:nvPr/>
        </p:nvSpPr>
        <p:spPr bwMode="auto">
          <a:xfrm>
            <a:off x="333375" y="6219825"/>
            <a:ext cx="1157288" cy="609600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>
              <a:defRPr/>
            </a:pPr>
            <a:r>
              <a:rPr lang="en-US" sz="4000">
                <a:solidFill>
                  <a:schemeClr val="tx2"/>
                </a:solidFill>
                <a:latin typeface="Times New Roman" charset="0"/>
              </a:rPr>
              <a:t>OGC</a:t>
            </a:r>
          </a:p>
        </p:txBody>
      </p:sp>
      <p:sp>
        <p:nvSpPr>
          <p:cNvPr id="1032" name="Text Box 20"/>
          <p:cNvSpPr txBox="1">
            <a:spLocks noChangeArrowheads="1"/>
          </p:cNvSpPr>
          <p:nvPr/>
        </p:nvSpPr>
        <p:spPr bwMode="auto">
          <a:xfrm>
            <a:off x="1498600" y="6270625"/>
            <a:ext cx="93663" cy="244475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-128"/>
              </a:defRPr>
            </a:lvl9pPr>
          </a:lstStyle>
          <a:p>
            <a:pPr>
              <a:defRPr/>
            </a:pPr>
            <a:r>
              <a:rPr lang="en-US" altLang="en-US">
                <a:solidFill>
                  <a:schemeClr val="tx2"/>
                </a:solidFill>
                <a:latin typeface="Arial" charset="0"/>
              </a:rPr>
              <a:t>®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p:hf sldNum="0" hdr="0" dt="0"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MS PGothic" pitchFamily="34" charset="-128"/>
          <a:cs typeface="MS PGothic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5pPr>
      <a:lvl6pPr marL="4572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233363" indent="-233363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•"/>
        <a:defRPr sz="24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1pPr>
      <a:lvl2pPr marL="569913" indent="-22225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–"/>
        <a:defRPr sz="20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2pPr>
      <a:lvl3pPr marL="9128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•"/>
        <a:defRPr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3pPr>
      <a:lvl4pPr marL="12557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–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4pPr>
      <a:lvl5pPr marL="15986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5pPr>
      <a:lvl6pPr marL="20558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6pPr>
      <a:lvl7pPr marL="25130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7pPr>
      <a:lvl8pPr marL="29702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8pPr>
      <a:lvl9pPr marL="3427413" indent="-228600" algn="l" rtl="0" eaLnBrk="0" fontAlgn="base" hangingPunct="0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hyperlink" Target="http://geojson.io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geojson.io/" TargetMode="Externa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opengeospatial/omsf-profile" TargetMode="External"/><Relationship Id="rId3" Type="http://schemas.openxmlformats.org/officeDocument/2006/relationships/hyperlink" Target="https://github.com/spatineo/sofp-cor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3276600"/>
            <a:ext cx="7772400" cy="609600"/>
          </a:xfrm>
        </p:spPr>
        <p:txBody>
          <a:bodyPr/>
          <a:lstStyle/>
          <a:p>
            <a:r>
              <a:rPr lang="en-US" dirty="0" smtClean="0"/>
              <a:t>Simple Observation Features Pilot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>
                <a:ea typeface="MS PGothic" charset="-128"/>
              </a:rPr>
              <a:t>108th OGC Technical Committee</a:t>
            </a:r>
          </a:p>
          <a:p>
            <a:r>
              <a:rPr lang="en-US" altLang="en-US" dirty="0">
                <a:ea typeface="MS PGothic" charset="-128"/>
              </a:rPr>
              <a:t>Stuttgart, Germany</a:t>
            </a:r>
          </a:p>
          <a:p>
            <a:r>
              <a:rPr lang="en-US" altLang="en-US" dirty="0" smtClean="0">
                <a:ea typeface="MS PGothic" charset="-128"/>
              </a:rPr>
              <a:t>Ilkka Rinne</a:t>
            </a:r>
            <a:endParaRPr lang="en-US" altLang="en-US" dirty="0">
              <a:ea typeface="MS PGothic" charset="-128"/>
            </a:endParaRPr>
          </a:p>
          <a:p>
            <a:r>
              <a:rPr lang="en-US" altLang="en-US" dirty="0" smtClean="0">
                <a:ea typeface="MS PGothic" charset="-128"/>
              </a:rPr>
              <a:t>12th </a:t>
            </a:r>
            <a:r>
              <a:rPr lang="en-US" altLang="en-US" dirty="0">
                <a:ea typeface="MS PGothic" charset="-128"/>
              </a:rPr>
              <a:t>September 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724181" y="1253896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dirty="0" err="1"/>
          </a:p>
        </p:txBody>
      </p:sp>
      <p:sp>
        <p:nvSpPr>
          <p:cNvPr id="6" name="Subtitle 2"/>
          <p:cNvSpPr txBox="1">
            <a:spLocks/>
          </p:cNvSpPr>
          <p:nvPr/>
        </p:nvSpPr>
        <p:spPr bwMode="auto">
          <a:xfrm>
            <a:off x="1447800" y="3852746"/>
            <a:ext cx="6400800" cy="52410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FontTx/>
              <a:buNone/>
              <a:defRPr sz="1800">
                <a:solidFill>
                  <a:srgbClr val="092E5C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569913" indent="-2222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–"/>
              <a:defRPr sz="20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9128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•"/>
              <a:defRPr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12557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–"/>
              <a:defRPr sz="16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15986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20558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6pPr>
            <a:lvl7pPr marL="25130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7pPr>
            <a:lvl8pPr marL="29702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8pPr>
            <a:lvl9pPr marL="342741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92E5C"/>
              </a:buClr>
              <a:buChar char="»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r>
              <a:rPr lang="en-US" altLang="en-US" kern="0" dirty="0" err="1" smtClean="0">
                <a:ea typeface="MS PGothic" charset="-128"/>
              </a:rPr>
              <a:t>PoC</a:t>
            </a:r>
            <a:r>
              <a:rPr lang="en-US" altLang="en-US" kern="0" dirty="0" smtClean="0">
                <a:ea typeface="MS PGothic" charset="-128"/>
              </a:rPr>
              <a:t> for O&amp;M Simple Feature Encodings and WFS3</a:t>
            </a:r>
            <a:endParaRPr lang="en-US" altLang="en-US" kern="0" dirty="0">
              <a:ea typeface="MS PGothic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6921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 Comparison with the Weather-on-the-web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Both projects consider using WFS3 / OpenAPI as a starting point.</a:t>
            </a:r>
          </a:p>
          <a:p>
            <a:r>
              <a:rPr lang="en-GB" dirty="0" smtClean="0"/>
              <a:t>OMSF </a:t>
            </a:r>
            <a:r>
              <a:rPr lang="en-GB" dirty="0" err="1" smtClean="0"/>
              <a:t>GeoJSON</a:t>
            </a:r>
            <a:r>
              <a:rPr lang="en-GB" dirty="0" smtClean="0"/>
              <a:t> encoding </a:t>
            </a:r>
            <a:r>
              <a:rPr lang="en-GB" dirty="0" smtClean="0"/>
              <a:t>follows the well-known O&amp;M data model:</a:t>
            </a:r>
          </a:p>
          <a:p>
            <a:pPr lvl="1"/>
            <a:r>
              <a:rPr lang="en-GB" dirty="0" err="1" smtClean="0"/>
              <a:t>phenomenonTime</a:t>
            </a:r>
            <a:r>
              <a:rPr lang="en-GB" dirty="0" smtClean="0"/>
              <a:t>, </a:t>
            </a:r>
            <a:r>
              <a:rPr lang="en-GB" dirty="0" err="1" smtClean="0"/>
              <a:t>observedProperty</a:t>
            </a:r>
            <a:r>
              <a:rPr lang="en-GB" dirty="0" smtClean="0"/>
              <a:t> etc</a:t>
            </a:r>
            <a:r>
              <a:rPr lang="en-GB" dirty="0" smtClean="0"/>
              <a:t>., </a:t>
            </a:r>
          </a:p>
          <a:p>
            <a:pPr lvl="1"/>
            <a:r>
              <a:rPr lang="en-GB" dirty="0" smtClean="0"/>
              <a:t>Data </a:t>
            </a:r>
            <a:r>
              <a:rPr lang="en-GB" dirty="0" smtClean="0"/>
              <a:t>for a single observed property per feature</a:t>
            </a:r>
          </a:p>
          <a:p>
            <a:pPr lvl="1"/>
            <a:r>
              <a:rPr lang="en-GB" dirty="0" smtClean="0"/>
              <a:t>Flat data structure, plain </a:t>
            </a:r>
            <a:r>
              <a:rPr lang="en-GB" dirty="0" err="1" smtClean="0"/>
              <a:t>GeoJSON</a:t>
            </a:r>
            <a:r>
              <a:rPr lang="en-GB" dirty="0" smtClean="0"/>
              <a:t> Features -&gt; interoperability.</a:t>
            </a:r>
          </a:p>
          <a:p>
            <a:r>
              <a:rPr lang="en-GB" dirty="0" smtClean="0"/>
              <a:t>Weather-on-the-web suggested data format defines a specific properties and sub-structures:</a:t>
            </a:r>
          </a:p>
          <a:p>
            <a:pPr lvl="1"/>
            <a:r>
              <a:rPr lang="en-GB" dirty="0" smtClean="0"/>
              <a:t>“Days”, “Times”, “Sunrise”, “Sunset”, “</a:t>
            </a:r>
            <a:r>
              <a:rPr lang="en-GB" dirty="0" err="1" smtClean="0"/>
              <a:t>Moonphase</a:t>
            </a:r>
            <a:r>
              <a:rPr lang="en-GB" dirty="0" smtClean="0"/>
              <a:t>”, “parameters”, “metadata”</a:t>
            </a:r>
          </a:p>
          <a:p>
            <a:pPr lvl="1"/>
            <a:r>
              <a:rPr lang="en-GB" dirty="0" smtClean="0"/>
              <a:t>A single feature may contain values for several properties (parameters)</a:t>
            </a:r>
          </a:p>
          <a:p>
            <a:pPr lvl="1"/>
            <a:r>
              <a:rPr lang="en-GB" dirty="0" smtClean="0"/>
              <a:t>Hierarchical data structure, extension of </a:t>
            </a:r>
            <a:r>
              <a:rPr lang="en-GB" dirty="0" err="1" smtClean="0"/>
              <a:t>GeoJSON</a:t>
            </a:r>
            <a:r>
              <a:rPr lang="en-GB" dirty="0" smtClean="0"/>
              <a:t> (adding foreign members “parameters” &amp; “metadata”).</a:t>
            </a:r>
          </a:p>
          <a:p>
            <a:pPr lvl="1"/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2018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4524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WoW</a:t>
            </a:r>
            <a:r>
              <a:rPr lang="en-GB" dirty="0" smtClean="0"/>
              <a:t> Data in a </a:t>
            </a:r>
            <a:r>
              <a:rPr lang="en-GB" dirty="0" err="1" smtClean="0"/>
              <a:t>GeoJSON</a:t>
            </a:r>
            <a:r>
              <a:rPr lang="en-GB" dirty="0" smtClean="0"/>
              <a:t> Client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683" y="1279525"/>
            <a:ext cx="7362984" cy="489108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2018 Open Geospatial Consortium</a:t>
            </a:r>
            <a:endParaRPr lang="en-US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76956" y="966439"/>
            <a:ext cx="2514600" cy="28892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1400" dirty="0" smtClean="0">
                <a:latin typeface="Courier New" charset="0"/>
                <a:ea typeface="Courier New" charset="0"/>
                <a:cs typeface="Courier New" charset="0"/>
                <a:hlinkClick r:id="rId3"/>
              </a:rPr>
              <a:t>http://geojson.io/</a:t>
            </a:r>
            <a:endParaRPr lang="en-GB" sz="14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3387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WoW</a:t>
            </a:r>
            <a:r>
              <a:rPr lang="en-GB" dirty="0" smtClean="0"/>
              <a:t> content not directly accessible</a:t>
            </a:r>
            <a:endParaRPr lang="en-GB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1" t="45505" r="35554"/>
          <a:stretch/>
        </p:blipFill>
        <p:spPr>
          <a:xfrm>
            <a:off x="752787" y="1219200"/>
            <a:ext cx="8162613" cy="5098596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2018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832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OMSF Data in a </a:t>
            </a:r>
            <a:r>
              <a:rPr lang="en-GB" dirty="0" err="1" smtClean="0"/>
              <a:t>GeoJSON</a:t>
            </a:r>
            <a:r>
              <a:rPr lang="en-GB" dirty="0" smtClean="0"/>
              <a:t> Client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2018 Open Geospatial Consortium</a:t>
            </a:r>
            <a:endParaRPr lang="en-US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76956" y="966439"/>
            <a:ext cx="2514600" cy="28892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1400" dirty="0" smtClean="0">
                <a:latin typeface="Courier New" charset="0"/>
                <a:ea typeface="Courier New" charset="0"/>
                <a:cs typeface="Courier New" charset="0"/>
                <a:hlinkClick r:id="rId2"/>
              </a:rPr>
              <a:t>http://geojson.io/</a:t>
            </a:r>
            <a:endParaRPr lang="en-GB" sz="1400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13"/>
          <a:stretch/>
        </p:blipFill>
        <p:spPr>
          <a:xfrm>
            <a:off x="322483" y="1277666"/>
            <a:ext cx="8576190" cy="4909672"/>
          </a:xfrm>
        </p:spPr>
      </p:pic>
    </p:spTree>
    <p:extLst>
      <p:ext uri="{BB962C8B-B14F-4D97-AF65-F5344CB8AC3E}">
        <p14:creationId xmlns:p14="http://schemas.microsoft.com/office/powerpoint/2010/main" val="120470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Flat OMSF content directly accessible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2018 Open Geospatial Consortium</a:t>
            </a:r>
            <a:endParaRPr lang="en-US" alt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63" t="11092" r="28953" b="39933"/>
          <a:stretch/>
        </p:blipFill>
        <p:spPr>
          <a:xfrm>
            <a:off x="609600" y="1219200"/>
            <a:ext cx="7924800" cy="5015697"/>
          </a:xfrm>
        </p:spPr>
      </p:pic>
    </p:spTree>
    <p:extLst>
      <p:ext uri="{BB962C8B-B14F-4D97-AF65-F5344CB8AC3E}">
        <p14:creationId xmlns:p14="http://schemas.microsoft.com/office/powerpoint/2010/main" val="212209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Process &amp; Feedback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The OMSF encodings are being considered as examples of in the on-going EU INSPIRE temporary working group for alternative data </a:t>
            </a:r>
            <a:r>
              <a:rPr lang="en-GB" dirty="0" smtClean="0"/>
              <a:t>encodings (2017.2).</a:t>
            </a:r>
            <a:endParaRPr lang="en-GB" dirty="0" smtClean="0"/>
          </a:p>
          <a:p>
            <a:r>
              <a:rPr lang="en-GB" dirty="0" smtClean="0"/>
              <a:t>Testing and improvement currently partly funded by the </a:t>
            </a:r>
            <a:r>
              <a:rPr lang="en-GB" dirty="0" err="1" smtClean="0"/>
              <a:t>Vaisala</a:t>
            </a:r>
            <a:r>
              <a:rPr lang="en-GB" dirty="0" smtClean="0"/>
              <a:t>/FMI </a:t>
            </a:r>
            <a:r>
              <a:rPr lang="en-GB" dirty="0" err="1" smtClean="0"/>
              <a:t>PoC</a:t>
            </a:r>
            <a:r>
              <a:rPr lang="en-GB" dirty="0" smtClean="0"/>
              <a:t> project (Simple Observation Features Pilot) until spring 2019.</a:t>
            </a:r>
          </a:p>
          <a:p>
            <a:pPr lvl="1"/>
            <a:r>
              <a:rPr lang="en-GB" sz="2400" dirty="0"/>
              <a:t>Hackathon planned for March-April 2019</a:t>
            </a:r>
            <a:r>
              <a:rPr lang="en-GB" sz="2400" dirty="0" smtClean="0"/>
              <a:t>.</a:t>
            </a:r>
          </a:p>
          <a:p>
            <a:r>
              <a:rPr lang="en-GB" dirty="0" smtClean="0"/>
              <a:t>Intention to include simple O&amp;M encodings topic in the OGC O&amp;M SWG </a:t>
            </a:r>
            <a:r>
              <a:rPr lang="en-GB" dirty="0" smtClean="0"/>
              <a:t>or SWE SWG agenda</a:t>
            </a:r>
            <a:r>
              <a:rPr lang="en-GB" dirty="0" smtClean="0"/>
              <a:t>, eventually resulting in Community practice / Best practice?</a:t>
            </a:r>
          </a:p>
          <a:p>
            <a:pPr marL="233363" lvl="1" indent="-233363">
              <a:buFontTx/>
              <a:buChar char="•"/>
            </a:pPr>
            <a:r>
              <a:rPr lang="en-GB" sz="2400" dirty="0" smtClean="0"/>
              <a:t>Please provide your issues and input at </a:t>
            </a:r>
            <a:r>
              <a:rPr lang="en-US" sz="2400" dirty="0">
                <a:hlinkClick r:id="rId2"/>
              </a:rPr>
              <a:t>https://</a:t>
            </a:r>
            <a:r>
              <a:rPr lang="en-US" sz="2400" dirty="0" smtClean="0">
                <a:hlinkClick r:id="rId2"/>
              </a:rPr>
              <a:t>github.com/opengeospatial/omsf-profile</a:t>
            </a:r>
            <a:r>
              <a:rPr lang="en-US" sz="2400" dirty="0" smtClean="0"/>
              <a:t> and </a:t>
            </a:r>
            <a:r>
              <a:rPr lang="en-GB" sz="2400" dirty="0">
                <a:hlinkClick r:id="rId3"/>
              </a:rPr>
              <a:t>https://</a:t>
            </a:r>
            <a:r>
              <a:rPr lang="en-GB" sz="2400" dirty="0" smtClean="0">
                <a:hlinkClick r:id="rId3"/>
              </a:rPr>
              <a:t>github.com/spatineo/sofp-core</a:t>
            </a:r>
            <a:endParaRPr lang="en-GB" sz="24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2018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25866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231775" y="136525"/>
            <a:ext cx="8683500" cy="6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Why Simple O&amp;M Features?</a:t>
            </a:r>
            <a:endParaRPr dirty="0"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346075" y="1279525"/>
            <a:ext cx="8458200" cy="48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rtl="0">
              <a:spcBef>
                <a:spcPts val="80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 smtClean="0"/>
              <a:t>Need to </a:t>
            </a:r>
            <a:r>
              <a:rPr lang="en-US" sz="2200" dirty="0"/>
              <a:t>share observation data </a:t>
            </a:r>
            <a:r>
              <a:rPr lang="en-US" sz="2200" dirty="0" smtClean="0"/>
              <a:t>with a variety </a:t>
            </a:r>
            <a:r>
              <a:rPr lang="en-US" sz="2200" dirty="0"/>
              <a:t>of existing GIS client software (</a:t>
            </a:r>
            <a:r>
              <a:rPr lang="en-US" sz="2200" dirty="0" err="1" smtClean="0"/>
              <a:t>OpenLayers</a:t>
            </a:r>
            <a:r>
              <a:rPr lang="en-US" sz="2200" dirty="0" smtClean="0"/>
              <a:t>, GDAL </a:t>
            </a:r>
            <a:r>
              <a:rPr lang="en-US" sz="2200" dirty="0"/>
              <a:t>&amp; QGIS etc.)</a:t>
            </a:r>
            <a:endParaRPr sz="2200" dirty="0"/>
          </a:p>
          <a:p>
            <a:pPr marL="457200" lvl="0" indent="-368300" rtl="0">
              <a:spcBef>
                <a:spcPts val="80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Complex feature type XML is not well supported in desktop GIS/Web GIS client applications: needs app. schema specific parsing code. OGC OMXML encoding (10-025r1) schema is complex (deeply structural) -&gt; limited client software support.</a:t>
            </a:r>
            <a:endParaRPr sz="2200" dirty="0"/>
          </a:p>
          <a:p>
            <a:pPr marL="457200" lvl="0" indent="-368300" rtl="0">
              <a:spcBef>
                <a:spcPts val="800"/>
              </a:spcBef>
              <a:spcAft>
                <a:spcPts val="0"/>
              </a:spcAft>
              <a:buSzPts val="2200"/>
              <a:buChar char="•"/>
            </a:pPr>
            <a:r>
              <a:rPr lang="en-US" sz="2200" dirty="0"/>
              <a:t>Simpler (~flat) </a:t>
            </a:r>
            <a:r>
              <a:rPr lang="en-US" sz="2200" dirty="0" smtClean="0"/>
              <a:t>GML/</a:t>
            </a:r>
            <a:r>
              <a:rPr lang="en-US" sz="2200" dirty="0" err="1" smtClean="0"/>
              <a:t>GeoJSON</a:t>
            </a:r>
            <a:r>
              <a:rPr lang="en-US" sz="2200" dirty="0" smtClean="0"/>
              <a:t> </a:t>
            </a:r>
            <a:r>
              <a:rPr lang="en-US" sz="2200" dirty="0"/>
              <a:t>structures </a:t>
            </a:r>
            <a:r>
              <a:rPr lang="en-US" sz="2200" dirty="0" smtClean="0"/>
              <a:t>facilitate easier data provisioning and use: </a:t>
            </a:r>
            <a:endParaRPr sz="2200" dirty="0"/>
          </a:p>
          <a:p>
            <a:pPr marL="914400" lvl="1" indent="-368300" rtl="0">
              <a:spcBef>
                <a:spcPts val="600"/>
              </a:spcBef>
              <a:spcAft>
                <a:spcPts val="0"/>
              </a:spcAft>
              <a:buSzPts val="2200"/>
              <a:buChar char="–"/>
            </a:pPr>
            <a:r>
              <a:rPr lang="en-US" sz="2200" dirty="0"/>
              <a:t>D</a:t>
            </a:r>
            <a:r>
              <a:rPr lang="en-US" sz="2200" dirty="0" smtClean="0"/>
              <a:t>ata </a:t>
            </a:r>
            <a:r>
              <a:rPr lang="en-US" sz="2200" dirty="0"/>
              <a:t>ingestion &amp; viewing easier for the </a:t>
            </a:r>
            <a:r>
              <a:rPr lang="en-US" sz="2200" dirty="0" smtClean="0"/>
              <a:t>client applications.</a:t>
            </a:r>
            <a:endParaRPr sz="2200" dirty="0"/>
          </a:p>
          <a:p>
            <a:pPr marL="914400" lvl="1" indent="-368300" rtl="0">
              <a:spcBef>
                <a:spcPts val="600"/>
              </a:spcBef>
              <a:spcAft>
                <a:spcPts val="0"/>
              </a:spcAft>
              <a:buSzPts val="2200"/>
              <a:buChar char="–"/>
            </a:pPr>
            <a:r>
              <a:rPr lang="en-US" sz="2200" dirty="0"/>
              <a:t>GIS data storage easier at the server side (one table row / observation event</a:t>
            </a:r>
            <a:r>
              <a:rPr lang="en-US" sz="2200" dirty="0" smtClean="0"/>
              <a:t>).</a:t>
            </a:r>
            <a:endParaRPr sz="2200" dirty="0"/>
          </a:p>
          <a:p>
            <a:pPr marL="914400" lvl="1" indent="-368300" rtl="0">
              <a:spcBef>
                <a:spcPts val="600"/>
              </a:spcBef>
              <a:spcAft>
                <a:spcPts val="0"/>
              </a:spcAft>
              <a:buSzPts val="2200"/>
              <a:buChar char="–"/>
            </a:pPr>
            <a:r>
              <a:rPr lang="en-US" sz="2200" dirty="0"/>
              <a:t>D</a:t>
            </a:r>
            <a:r>
              <a:rPr lang="en-US" sz="2200" dirty="0" smtClean="0"/>
              <a:t>ata </a:t>
            </a:r>
            <a:r>
              <a:rPr lang="en-US" sz="2200" dirty="0"/>
              <a:t>provisioning </a:t>
            </a:r>
            <a:r>
              <a:rPr lang="en-US" sz="2200" dirty="0" smtClean="0"/>
              <a:t>technically simpler </a:t>
            </a:r>
            <a:r>
              <a:rPr lang="en-US" sz="2200" dirty="0"/>
              <a:t>for </a:t>
            </a:r>
            <a:r>
              <a:rPr lang="en-US" sz="2200" dirty="0" smtClean="0"/>
              <a:t>the WFS 2.0 and the upcoming WFS3 server applications.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593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Observation Features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4487" y="1130559"/>
            <a:ext cx="8458200" cy="4891088"/>
          </a:xfrm>
        </p:spPr>
        <p:txBody>
          <a:bodyPr>
            <a:normAutofit/>
          </a:bodyPr>
          <a:lstStyle/>
          <a:p>
            <a:r>
              <a:rPr lang="en-US" dirty="0"/>
              <a:t>Technology proof-of-concept project co-funded by </a:t>
            </a:r>
            <a:r>
              <a:rPr lang="en-US" dirty="0" err="1"/>
              <a:t>Vaisala</a:t>
            </a:r>
            <a:r>
              <a:rPr lang="en-US" dirty="0"/>
              <a:t> and the Finnish Meteorological </a:t>
            </a:r>
            <a:r>
              <a:rPr lang="en-US" dirty="0" smtClean="0"/>
              <a:t>Institute.</a:t>
            </a:r>
          </a:p>
          <a:p>
            <a:r>
              <a:rPr lang="en-US" dirty="0" smtClean="0"/>
              <a:t>Started </a:t>
            </a:r>
            <a:r>
              <a:rPr lang="en-US" dirty="0"/>
              <a:t>in August 2018, expected to end in late spring </a:t>
            </a:r>
            <a:r>
              <a:rPr lang="en-US" dirty="0" smtClean="0"/>
              <a:t>2019</a:t>
            </a:r>
          </a:p>
          <a:p>
            <a:r>
              <a:rPr lang="en-US" dirty="0" smtClean="0"/>
              <a:t>Two tracks:</a:t>
            </a:r>
          </a:p>
          <a:p>
            <a:pPr lvl="1"/>
            <a:r>
              <a:rPr lang="en-US" dirty="0"/>
              <a:t>D</a:t>
            </a:r>
            <a:r>
              <a:rPr lang="en-US" dirty="0" smtClean="0"/>
              <a:t>esign</a:t>
            </a:r>
            <a:r>
              <a:rPr lang="en-US" dirty="0"/>
              <a:t>, test, </a:t>
            </a:r>
            <a:r>
              <a:rPr lang="en-US" dirty="0" smtClean="0"/>
              <a:t>promote the </a:t>
            </a:r>
            <a:r>
              <a:rPr lang="en-US" dirty="0"/>
              <a:t>use of O&amp;M Simple Feature encodings </a:t>
            </a:r>
            <a:r>
              <a:rPr lang="en-US" dirty="0" smtClean="0"/>
              <a:t>(OMSF </a:t>
            </a:r>
            <a:r>
              <a:rPr lang="en-US" dirty="0" err="1" smtClean="0"/>
              <a:t>GeoJSON</a:t>
            </a:r>
            <a:r>
              <a:rPr lang="en-US" dirty="0" smtClean="0"/>
              <a:t> &amp; GML) in communities providing environmental observation/forecast datasets to the public. </a:t>
            </a:r>
          </a:p>
          <a:p>
            <a:pPr lvl="1"/>
            <a:r>
              <a:rPr lang="en-US" dirty="0" smtClean="0"/>
              <a:t>Design</a:t>
            </a:r>
            <a:r>
              <a:rPr lang="en-US" dirty="0"/>
              <a:t>, </a:t>
            </a:r>
            <a:r>
              <a:rPr lang="en-US" dirty="0" smtClean="0"/>
              <a:t>implement and </a:t>
            </a:r>
            <a:r>
              <a:rPr lang="en-US" dirty="0"/>
              <a:t>demonstrate a WFS3 </a:t>
            </a:r>
            <a:r>
              <a:rPr lang="en-US" dirty="0" err="1"/>
              <a:t>PoC</a:t>
            </a:r>
            <a:r>
              <a:rPr lang="en-US" dirty="0"/>
              <a:t> server for providing OMSF observation data (JSON / GML</a:t>
            </a:r>
            <a:r>
              <a:rPr lang="en-US" dirty="0" smtClean="0"/>
              <a:t>).</a:t>
            </a:r>
          </a:p>
          <a:p>
            <a:r>
              <a:rPr lang="en-US" dirty="0" smtClean="0"/>
              <a:t>OGC </a:t>
            </a:r>
            <a:r>
              <a:rPr lang="en-US" dirty="0" smtClean="0"/>
              <a:t>&amp; INSPIRE alignment &amp; engagement very important to the success of the project.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Copyright © 2018 Open Geospatial Consortium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5704493"/>
            <a:ext cx="1219200" cy="3171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5659573"/>
            <a:ext cx="3441700" cy="404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080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231775" y="136525"/>
            <a:ext cx="8683500" cy="6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O&amp;M Simple Features Encoding</a:t>
            </a:r>
            <a:endParaRPr dirty="0"/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429197" y="1143000"/>
            <a:ext cx="8458200" cy="49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>
              <a:spcBef>
                <a:spcPts val="580"/>
              </a:spcBef>
              <a:spcAft>
                <a:spcPts val="0"/>
              </a:spcAft>
            </a:pPr>
            <a:r>
              <a:rPr lang="en-US" sz="2200" dirty="0" smtClean="0"/>
              <a:t>Simplified encodings </a:t>
            </a:r>
            <a:r>
              <a:rPr lang="en-US" sz="2200" dirty="0"/>
              <a:t>for the O&amp;M 2.0 Observation </a:t>
            </a:r>
            <a:r>
              <a:rPr lang="en-US" sz="2200" dirty="0" smtClean="0"/>
              <a:t>model compliant </a:t>
            </a:r>
            <a:r>
              <a:rPr lang="en-US" sz="2200" dirty="0"/>
              <a:t>with the GML Simple Features Profile </a:t>
            </a:r>
            <a:r>
              <a:rPr lang="en-US" sz="2200" dirty="0" smtClean="0"/>
              <a:t>2.0 and the </a:t>
            </a:r>
            <a:r>
              <a:rPr lang="en-US" sz="2200" dirty="0" err="1" smtClean="0"/>
              <a:t>GeoJSON</a:t>
            </a:r>
            <a:r>
              <a:rPr lang="en-US" sz="2200" dirty="0" smtClean="0"/>
              <a:t> specification (IETF RFC 7946)</a:t>
            </a:r>
            <a:endParaRPr lang="en-US" sz="2200" dirty="0"/>
          </a:p>
          <a:p>
            <a:pPr>
              <a:spcBef>
                <a:spcPts val="580"/>
              </a:spcBef>
              <a:spcAft>
                <a:spcPts val="0"/>
              </a:spcAft>
            </a:pPr>
            <a:r>
              <a:rPr lang="en-US" sz="2200" dirty="0" smtClean="0"/>
              <a:t>GML encoding uses </a:t>
            </a:r>
            <a:r>
              <a:rPr lang="en-US" sz="2200" dirty="0"/>
              <a:t>SF-0 when possible, SF-1 </a:t>
            </a:r>
            <a:r>
              <a:rPr lang="en-US" sz="2200" dirty="0" smtClean="0"/>
              <a:t>when necessary (like repeated properties for </a:t>
            </a:r>
            <a:r>
              <a:rPr lang="en-US" sz="2200" dirty="0" err="1" smtClean="0"/>
              <a:t>timeseries</a:t>
            </a:r>
            <a:r>
              <a:rPr lang="en-US" sz="2200" dirty="0" smtClean="0"/>
              <a:t>).</a:t>
            </a:r>
          </a:p>
          <a:p>
            <a:pPr>
              <a:spcBef>
                <a:spcPts val="580"/>
              </a:spcBef>
              <a:spcAft>
                <a:spcPts val="0"/>
              </a:spcAft>
            </a:pPr>
            <a:r>
              <a:rPr lang="en-US" sz="2200" dirty="0" err="1" smtClean="0"/>
              <a:t>GeoJSON</a:t>
            </a:r>
            <a:r>
              <a:rPr lang="en-US" sz="2200" dirty="0" smtClean="0"/>
              <a:t> encoding uses the standard “properties” object for the O&amp;M </a:t>
            </a:r>
            <a:r>
              <a:rPr lang="en-US" sz="2200" dirty="0" smtClean="0"/>
              <a:t>properties: interoperable, </a:t>
            </a:r>
            <a:r>
              <a:rPr lang="en-US" sz="2200" dirty="0" smtClean="0"/>
              <a:t>plain </a:t>
            </a:r>
            <a:r>
              <a:rPr lang="en-US" sz="2200" dirty="0" err="1" smtClean="0"/>
              <a:t>GeoJSON</a:t>
            </a:r>
            <a:r>
              <a:rPr lang="en-US" sz="2200" dirty="0" smtClean="0"/>
              <a:t> features.</a:t>
            </a:r>
            <a:endParaRPr lang="en-US" sz="2200" dirty="0" smtClean="0"/>
          </a:p>
          <a:p>
            <a:pPr>
              <a:spcBef>
                <a:spcPts val="580"/>
              </a:spcBef>
              <a:spcAft>
                <a:spcPts val="0"/>
              </a:spcAft>
            </a:pPr>
            <a:r>
              <a:rPr lang="en-US" sz="2200" dirty="0" smtClean="0"/>
              <a:t>Follows </a:t>
            </a:r>
            <a:r>
              <a:rPr lang="en-US" sz="2200" dirty="0"/>
              <a:t>the O&amp;M model structure and property naming as far as </a:t>
            </a:r>
            <a:r>
              <a:rPr lang="en-US" sz="2200" dirty="0" smtClean="0"/>
              <a:t>possible, some properties split to keep the encoding </a:t>
            </a:r>
            <a:r>
              <a:rPr lang="en-US" sz="2200" dirty="0" smtClean="0"/>
              <a:t>flat.</a:t>
            </a:r>
          </a:p>
          <a:p>
            <a:pPr lvl="1">
              <a:spcBef>
                <a:spcPts val="580"/>
              </a:spcBef>
              <a:spcAft>
                <a:spcPts val="0"/>
              </a:spcAft>
            </a:pPr>
            <a:r>
              <a:rPr lang="en-US" sz="1800" dirty="0" smtClean="0"/>
              <a:t>The latest SSN/SOSA concepts taken into account: split </a:t>
            </a:r>
            <a:r>
              <a:rPr lang="en-GB" sz="1800" dirty="0" err="1" smtClean="0"/>
              <a:t>madeBySensor</a:t>
            </a:r>
            <a:r>
              <a:rPr lang="en-GB" sz="1800" dirty="0" smtClean="0"/>
              <a:t> &amp; </a:t>
            </a:r>
            <a:r>
              <a:rPr lang="en-GB" sz="1800" dirty="0" err="1" smtClean="0"/>
              <a:t>usedProcedure</a:t>
            </a:r>
            <a:r>
              <a:rPr lang="en-GB" sz="1800" dirty="0" smtClean="0"/>
              <a:t>, </a:t>
            </a:r>
            <a:r>
              <a:rPr lang="en-GB" sz="1800" dirty="0" err="1" smtClean="0"/>
              <a:t>samplingFeature</a:t>
            </a:r>
            <a:r>
              <a:rPr lang="en-GB" sz="1800" dirty="0" smtClean="0"/>
              <a:t> &amp; </a:t>
            </a:r>
            <a:r>
              <a:rPr lang="en-GB" sz="1800" dirty="0" err="1" smtClean="0"/>
              <a:t>ultimateFeatureOfInterest</a:t>
            </a:r>
            <a:endParaRPr lang="en-US" sz="1800" dirty="0" smtClean="0"/>
          </a:p>
          <a:p>
            <a:pPr marL="233363" lvl="1" indent="-233363">
              <a:spcBef>
                <a:spcPts val="580"/>
              </a:spcBef>
              <a:spcAft>
                <a:spcPts val="0"/>
              </a:spcAft>
              <a:buFontTx/>
              <a:buChar char="•"/>
            </a:pPr>
            <a:r>
              <a:rPr lang="en-US" sz="2400" dirty="0" smtClean="0"/>
              <a:t>Complex results, complete feature-of-interest, observed properties, process etc. are externally linked.</a:t>
            </a:r>
          </a:p>
        </p:txBody>
      </p:sp>
    </p:spTree>
    <p:extLst>
      <p:ext uri="{BB962C8B-B14F-4D97-AF65-F5344CB8AC3E}">
        <p14:creationId xmlns:p14="http://schemas.microsoft.com/office/powerpoint/2010/main" val="170098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231775" y="136525"/>
            <a:ext cx="8683500" cy="6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GML Encoding Example</a:t>
            </a:r>
            <a:endParaRPr dirty="0"/>
          </a:p>
        </p:txBody>
      </p:sp>
      <p:sp>
        <p:nvSpPr>
          <p:cNvPr id="141" name="Shape 141"/>
          <p:cNvSpPr txBox="1"/>
          <p:nvPr/>
        </p:nvSpPr>
        <p:spPr>
          <a:xfrm>
            <a:off x="-3717" y="1219200"/>
            <a:ext cx="8915275" cy="55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marR="152400" lvl="0" indent="0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&lt;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omsf:MeasureObservation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gml:id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"f-1"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gml:identifier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codeSpace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fmi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-fi-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weatherobs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&gt;kumpula-2017-08-17_12-00_air-temp-1&lt;/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gml:identifier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omsf:phenomenonTime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&gt;2017-08-17T12:00:00Z&lt;/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omsf:phenomenonTime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omsf:resultTime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&gt;2017-08-17T12:01:25Z&lt;/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omsf:resultTime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US" sz="1200" dirty="0" err="1" smtClean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omsf:usedProcedure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2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xlink:href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"http://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xml.fmi.fi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/process/met-surface-observations"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2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xlink:title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"Meteorological surface </a:t>
            </a:r>
            <a:r>
              <a:rPr lang="en-US" sz="1200" dirty="0" smtClean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observations"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&lt;</a:t>
            </a:r>
            <a:r>
              <a:rPr lang="en-US" sz="1200" dirty="0" err="1" smtClean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omsf:observedProperty</a:t>
            </a:r>
            <a:endParaRPr lang="en-US" sz="1200" dirty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 indent="0" rt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-US" sz="12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xlink:href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 smtClean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http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://vocab.nerc.ac.uk/collection/P07/current/CFSN0023</a:t>
            </a:r>
            <a:r>
              <a:rPr lang="en-US" sz="1200" dirty="0" smtClean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</a:t>
            </a:r>
            <a:endParaRPr lang="en-US" sz="1200" dirty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-US" sz="12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xlink:title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air_temperature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/&gt;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US" sz="1200" dirty="0" err="1" smtClean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omsf:samplingFeatureName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&gt;Helsinki </a:t>
            </a:r>
            <a:r>
              <a:rPr lang="en-US" sz="1200" dirty="0" err="1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Kumpula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weather station&lt;/</a:t>
            </a:r>
            <a:r>
              <a:rPr lang="en-US" sz="1200" dirty="0" err="1" smtClean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omsf:samplingFeatureName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US" sz="1200" dirty="0" err="1" smtClean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omsf:geometry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&lt;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gml:Point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gml:id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"p-1"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srsName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"http://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www.opengis.net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crs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/EPSG/0/4258"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srsDimension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"2"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&lt;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gml:pos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&gt;60.20307 24.96131&lt;/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gml:pos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&lt;/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gml:Point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&lt;/</a:t>
            </a:r>
            <a:r>
              <a:rPr lang="en-US" sz="1200" dirty="0" err="1" smtClean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omsf:geometry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US" sz="1200" dirty="0" err="1" smtClean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omsf:ultimateFeatureOfInterestName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&gt;Helsinki </a:t>
            </a:r>
            <a:r>
              <a:rPr lang="en-US" sz="12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Kumpula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 sz="1200" dirty="0" err="1" smtClean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omsf:ultimateFeatureOfInterestName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/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US" sz="1200" dirty="0" err="1" smtClean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omsf:ultimateFeatureOfInterestReference</a:t>
            </a:r>
            <a:r>
              <a:rPr lang="en-US" sz="12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xlink:href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"http://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sws.geonames.org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/843429/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about.rdf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&lt;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omsf:result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uom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200" dirty="0" err="1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Cel</a:t>
            </a:r>
            <a:r>
              <a:rPr lang="en-US" sz="1200" dirty="0">
                <a:solidFill>
                  <a:srgbClr val="032F62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&gt;12.5&lt;/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omsf:result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b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</a:b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&lt;/</a:t>
            </a:r>
            <a:r>
              <a:rPr lang="en-US" sz="1200" dirty="0" err="1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omsf:MeasureObservation</a:t>
            </a:r>
            <a:r>
              <a:rPr lang="en-US" sz="12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&gt;</a:t>
            </a:r>
            <a:endParaRPr sz="1200" dirty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08998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231775" y="136525"/>
            <a:ext cx="8683500" cy="6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GeoJSON</a:t>
            </a:r>
            <a:r>
              <a:rPr lang="en-US" dirty="0" smtClean="0"/>
              <a:t> Encoding Example</a:t>
            </a:r>
            <a:endParaRPr dirty="0"/>
          </a:p>
        </p:txBody>
      </p:sp>
      <p:sp>
        <p:nvSpPr>
          <p:cNvPr id="141" name="Shape 141"/>
          <p:cNvSpPr txBox="1"/>
          <p:nvPr/>
        </p:nvSpPr>
        <p:spPr>
          <a:xfrm>
            <a:off x="115887" y="1066800"/>
            <a:ext cx="8915275" cy="57308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-US" sz="1100" dirty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type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"Feature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"</a:t>
            </a:r>
            <a:r>
              <a:rPr lang="en-US" sz="1100" dirty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id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"f-1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"</a:t>
            </a:r>
            <a:r>
              <a:rPr lang="en-US" sz="1100" dirty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geometry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type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"Point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coordinates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[ 24.96131, 60.20307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},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"</a:t>
            </a:r>
            <a:r>
              <a:rPr lang="en-US" sz="1100" dirty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properties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observationType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MeasureObservation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phenomenonTime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"2017-08-17T12:00:00Z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resultTime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"2017-08-17T12:01:25Z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usedProcedureName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"Meteorological 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surface observations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usedProcedureReference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"http://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xml.fmi.fi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/process/met-surface-observations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observedPropertyName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air_temperature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  <a:endParaRPr lang="en-US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observedPropertyReference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"http://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vocab.nerc.ac.uk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/collection/P07/current/CFSN0023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samplingFeatureName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"Helsinki </a:t>
            </a:r>
            <a:r>
              <a:rPr lang="en-US" sz="1100" dirty="0" err="1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Kumpula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weather station",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ultimate</a:t>
            </a:r>
            <a:r>
              <a:rPr lang="en-US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F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eatureOfInterestName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"Helsinki 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Kumpula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ultimateFeatureOfInterestReference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"http://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sws.geonames.org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/843429/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about.rdf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12.5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nitOfMeasureName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"Degree Celsius”,</a:t>
            </a:r>
          </a:p>
          <a:p>
            <a:pPr marL="152400" marR="1524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"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unitOfMeasureReference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"http://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www.opengis.net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uom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/UCUM/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degC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endParaRPr lang="en-US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65992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231775" y="136525"/>
            <a:ext cx="8683500" cy="68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GeoJSON</a:t>
            </a:r>
            <a:r>
              <a:rPr lang="en-US" dirty="0" smtClean="0"/>
              <a:t> </a:t>
            </a:r>
            <a:r>
              <a:rPr lang="en-US" dirty="0" err="1" smtClean="0"/>
              <a:t>MeasureTimeseriesObservation</a:t>
            </a:r>
            <a:endParaRPr dirty="0"/>
          </a:p>
        </p:txBody>
      </p:sp>
      <p:sp>
        <p:nvSpPr>
          <p:cNvPr id="141" name="Shape 141"/>
          <p:cNvSpPr txBox="1"/>
          <p:nvPr/>
        </p:nvSpPr>
        <p:spPr>
          <a:xfrm>
            <a:off x="115887" y="1112257"/>
            <a:ext cx="8915275" cy="57308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"</a:t>
            </a:r>
            <a:r>
              <a:rPr lang="en-US" sz="1100" dirty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type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"Feature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…</a:t>
            </a:r>
            <a:endParaRPr lang="en-US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"</a:t>
            </a:r>
            <a:r>
              <a:rPr lang="en-US" sz="1100" dirty="0">
                <a:solidFill>
                  <a:srgbClr val="22863A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properties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observationType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</a:t>
            </a:r>
            <a:r>
              <a:rPr lang="en-US" sz="1100" dirty="0" err="1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MeasureTimeseriesObservation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phenomenonTimeStart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"2017-08-17T12:00:00Z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</a:p>
          <a:p>
            <a:pPr marL="152400" marR="15240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"</a:t>
            </a:r>
            <a:r>
              <a:rPr lang="en-US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phenomenonTimeEnd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2017-08-17T18:00:00Z",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…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fi-FI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mr-IN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timeSteps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[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"2017-08-17T12:00:00Z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    "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2017-08-17T13:00:00Z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"2017-08-17T14:00:00Z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"2017-08-17T15:00:00Z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"2017-08-17T16:00:00Z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"2017-08-17T17:00:00Z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2017-08-17T18:00:00Z”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],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fi-FI" sz="1100" dirty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</a:t>
            </a:r>
            <a:r>
              <a:rPr lang="mr-IN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nitOfMeasure</a:t>
            </a:r>
            <a:r>
              <a:rPr lang="fi-FI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Name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</a:t>
            </a:r>
            <a:r>
              <a:rPr lang="fi-FI" sz="1100" dirty="0" err="1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Degree</a:t>
            </a:r>
            <a:r>
              <a:rPr lang="fi-FI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mr-IN" sz="1100" dirty="0" err="1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Cel</a:t>
            </a:r>
            <a:r>
              <a:rPr lang="fi-FI" sz="1100" dirty="0" err="1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sius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",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"</a:t>
            </a:r>
            <a:r>
              <a:rPr lang="en-US" sz="1100" dirty="0" err="1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unitOfMeasureReference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"http://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www.opengis.net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def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uom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/UCUM/</a:t>
            </a:r>
            <a:r>
              <a:rPr lang="en-US" sz="1100" dirty="0" err="1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degC</a:t>
            </a:r>
            <a:r>
              <a:rPr lang="en-US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</a:t>
            </a:r>
            <a:r>
              <a:rPr lang="mr-IN" sz="1100" dirty="0" err="1" smtClean="0">
                <a:solidFill>
                  <a:srgbClr val="6F42C1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result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": </a:t>
            </a:r>
            <a:r>
              <a:rPr lang="mr-IN" sz="1100" dirty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[12.5, 12.0, 11.0, 13.2, 13.5, 14.1, 14.1</a:t>
            </a:r>
            <a:r>
              <a:rPr lang="mr-IN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]</a:t>
            </a:r>
            <a:endParaRPr lang="fi-FI" sz="1100" dirty="0" smtClean="0">
              <a:solidFill>
                <a:srgbClr val="24292E"/>
              </a:solidFill>
              <a:highlight>
                <a:srgbClr val="F6F8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</a:p>
          <a:p>
            <a:pPr marL="152400" marR="152400" lvl="0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100" dirty="0" smtClean="0">
                <a:solidFill>
                  <a:srgbClr val="24292E"/>
                </a:solidFill>
                <a:highlight>
                  <a:srgbClr val="F6F8FA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24439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Weather WFS3 Proof-of-concept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How well does upcoming OGC WFS3 standard work for providing weather/air quality data using simple GML and </a:t>
            </a:r>
            <a:r>
              <a:rPr lang="en-GB" dirty="0" err="1" smtClean="0"/>
              <a:t>GeoJSON</a:t>
            </a:r>
            <a:r>
              <a:rPr lang="en-GB" dirty="0" smtClean="0"/>
              <a:t> encodings?</a:t>
            </a:r>
          </a:p>
          <a:p>
            <a:r>
              <a:rPr lang="en-GB" dirty="0" smtClean="0"/>
              <a:t>Feasibility of a cloud-deployable WFS3 proxy server delegating to FMI and </a:t>
            </a:r>
            <a:r>
              <a:rPr lang="en-GB" dirty="0" err="1" smtClean="0"/>
              <a:t>Vaisala</a:t>
            </a:r>
            <a:r>
              <a:rPr lang="en-GB" dirty="0" smtClean="0"/>
              <a:t> backend servers?</a:t>
            </a:r>
          </a:p>
          <a:p>
            <a:pPr lvl="1"/>
            <a:r>
              <a:rPr lang="en-GB" dirty="0" smtClean="0"/>
              <a:t>Amount of work to implement, performance, reliability</a:t>
            </a:r>
          </a:p>
          <a:p>
            <a:r>
              <a:rPr lang="en-GB" dirty="0" smtClean="0"/>
              <a:t>How easy is it to use WFS3 / OpenAPI with OMSF encoded data in existing client applications?</a:t>
            </a:r>
          </a:p>
          <a:p>
            <a:r>
              <a:rPr lang="en-GB" dirty="0" smtClean="0"/>
              <a:t>Is there enough community interest for an active open source project for an WFS3 implementation tailored for simple observation / forecast data</a:t>
            </a:r>
            <a:r>
              <a:rPr lang="en-GB" dirty="0" smtClean="0"/>
              <a:t>?</a:t>
            </a:r>
            <a:endParaRPr lang="en-GB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mtClean="0"/>
              <a:t>Copyright © 2018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54794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PoC</a:t>
            </a:r>
            <a:r>
              <a:rPr lang="en-GB" dirty="0" smtClean="0"/>
              <a:t> Design and Technology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Common core server delegating to runtime-integrated backend modules</a:t>
            </a:r>
            <a:r>
              <a:rPr lang="en-GB" dirty="0" smtClean="0"/>
              <a:t>.</a:t>
            </a:r>
          </a:p>
          <a:p>
            <a:r>
              <a:rPr lang="en-GB" dirty="0" smtClean="0"/>
              <a:t>Implementation is based on </a:t>
            </a:r>
            <a:r>
              <a:rPr lang="en-GB" dirty="0" err="1" smtClean="0"/>
              <a:t>node.js</a:t>
            </a:r>
            <a:r>
              <a:rPr lang="en-GB" dirty="0" smtClean="0"/>
              <a:t> (using Google’s V8 high-performance JavaScript engine).</a:t>
            </a:r>
          </a:p>
          <a:p>
            <a:r>
              <a:rPr lang="en-GB" dirty="0" err="1" smtClean="0"/>
              <a:t>TypeScript</a:t>
            </a:r>
            <a:r>
              <a:rPr lang="en-GB" dirty="0" smtClean="0"/>
              <a:t> likely to be used for coding the core (automatically compiled into portable JavaScript).</a:t>
            </a:r>
          </a:p>
          <a:p>
            <a:r>
              <a:rPr lang="en-GB" dirty="0" smtClean="0"/>
              <a:t>Core code licenced under a permissible open source license.</a:t>
            </a:r>
          </a:p>
          <a:p>
            <a:r>
              <a:rPr lang="en-GB" dirty="0" smtClean="0"/>
              <a:t>Docker </a:t>
            </a:r>
            <a:r>
              <a:rPr lang="en-GB" dirty="0"/>
              <a:t>images to be </a:t>
            </a:r>
            <a:r>
              <a:rPr lang="en-GB" dirty="0" smtClean="0"/>
              <a:t>provided for simple deployment.</a:t>
            </a:r>
          </a:p>
          <a:p>
            <a:r>
              <a:rPr lang="en-GB" dirty="0" smtClean="0"/>
              <a:t>The implementation started in the end of August 2018, the first public release expected in Dec 2018</a:t>
            </a:r>
            <a:r>
              <a:rPr lang="en-GB" dirty="0" smtClean="0"/>
              <a:t>.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 smtClean="0"/>
              <a:t>Copyright © 2018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7649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GC_PowerPoint_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GC_PowerPoint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noAutofit/>
      </a:bodyPr>
      <a:lstStyle>
        <a:defPPr>
          <a:defRPr dirty="0" err="1" smtClean="0"/>
        </a:defPPr>
      </a:lstStyle>
    </a:txDef>
  </a:objectDefaults>
  <a:extraClrSchemeLst>
    <a:extraClrScheme>
      <a:clrScheme name="OGC_PowerPoin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C_PowerPoint_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2875</TotalTime>
  <Words>1106</Words>
  <Application>Microsoft Macintosh PowerPoint</Application>
  <PresentationFormat>On-screen Show (4:3)</PresentationFormat>
  <Paragraphs>129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 Black</vt:lpstr>
      <vt:lpstr>CG Times</vt:lpstr>
      <vt:lpstr>Consolas</vt:lpstr>
      <vt:lpstr>Courier New</vt:lpstr>
      <vt:lpstr>MS PGothic</vt:lpstr>
      <vt:lpstr>Times New Roman</vt:lpstr>
      <vt:lpstr>Arial</vt:lpstr>
      <vt:lpstr>OGC_PowerPoint_Template</vt:lpstr>
      <vt:lpstr>Simple Observation Features Pilot</vt:lpstr>
      <vt:lpstr>Why Simple O&amp;M Features?</vt:lpstr>
      <vt:lpstr>Simple Observation Features Project</vt:lpstr>
      <vt:lpstr>O&amp;M Simple Features Encoding</vt:lpstr>
      <vt:lpstr>GML Encoding Example</vt:lpstr>
      <vt:lpstr>GeoJSON Encoding Example</vt:lpstr>
      <vt:lpstr>GeoJSON MeasureTimeseriesObservation</vt:lpstr>
      <vt:lpstr>Weather WFS3 Proof-of-concept</vt:lpstr>
      <vt:lpstr>PoC Design and Technology</vt:lpstr>
      <vt:lpstr> Comparison with the Weather-on-the-web</vt:lpstr>
      <vt:lpstr>WoW Data in a GeoJSON Client</vt:lpstr>
      <vt:lpstr>WoW content not directly accessible</vt:lpstr>
      <vt:lpstr>OMSF Data in a GeoJSON Client</vt:lpstr>
      <vt:lpstr>Flat OMSF content directly accessible</vt:lpstr>
      <vt:lpstr>Process &amp; Feedback</vt:lpstr>
    </vt:vector>
  </TitlesOfParts>
  <Company/>
  <LinksUpToDate>false</LinksUpToDate>
  <SharedDoc>false</SharedDoc>
  <HyperlinkBase/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Volunteered Geographic Information (VGI) Workshop</dc:title>
  <dc:subject>OGC TC/PC</dc:subject>
  <dc:creator>Scott Simmons</dc:creator>
  <cp:lastModifiedBy>Ilkka Rinne</cp:lastModifiedBy>
  <cp:revision>115</cp:revision>
  <cp:lastPrinted>2003-02-03T21:59:32Z</cp:lastPrinted>
  <dcterms:created xsi:type="dcterms:W3CDTF">2015-09-08T23:47:11Z</dcterms:created>
  <dcterms:modified xsi:type="dcterms:W3CDTF">2018-09-12T05:19:37Z</dcterms:modified>
</cp:coreProperties>
</file>

<file path=docProps/thumbnail.jpeg>
</file>